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C5D4B-AF3F-4053-B635-16E6EAF4067F}" type="datetimeFigureOut">
              <a:rPr lang="en-US" smtClean="0"/>
              <a:pPr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67D33-EED4-4B7E-8226-D62628DB1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447800"/>
            <a:ext cx="6858000" cy="1295400"/>
          </a:xfr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FF00"/>
                </a:solidFill>
                <a:latin typeface="Amar Bangla Normal" pitchFamily="2" charset="0"/>
              </a:rPr>
              <a:t/>
            </a:r>
            <a:br>
              <a:rPr lang="en-US" sz="3100" b="1" dirty="0" smtClean="0">
                <a:solidFill>
                  <a:srgbClr val="FFFF00"/>
                </a:solidFill>
                <a:latin typeface="Amar Bangla Normal" pitchFamily="2" charset="0"/>
              </a:rPr>
            </a:br>
            <a:r>
              <a:rPr lang="en-US" sz="3100" b="1" dirty="0">
                <a:solidFill>
                  <a:srgbClr val="FFFF00"/>
                </a:solidFill>
                <a:latin typeface="Amar Bangla Normal" pitchFamily="2" charset="0"/>
              </a:rPr>
              <a:t/>
            </a:r>
            <a:br>
              <a:rPr lang="en-US" sz="3100" b="1" dirty="0">
                <a:solidFill>
                  <a:srgbClr val="FFFF00"/>
                </a:solidFill>
                <a:latin typeface="Amar Bangla Normal" pitchFamily="2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Amar Bangla Normal" pitchFamily="2" charset="0"/>
              </a:rPr>
              <a:t/>
            </a:r>
            <a:br>
              <a:rPr lang="en-US" sz="3100" b="1" dirty="0" smtClean="0">
                <a:solidFill>
                  <a:srgbClr val="FFFF00"/>
                </a:solidFill>
                <a:latin typeface="Amar Bangla Normal" pitchFamily="2" charset="0"/>
              </a:rPr>
            </a:br>
            <a:r>
              <a:rPr lang="bn-IN" sz="4900" b="1" dirty="0" smtClean="0">
                <a:solidFill>
                  <a:srgbClr val="FFFF00"/>
                </a:solidFill>
                <a:latin typeface="Amar Bangla Normal" pitchFamily="2" charset="0"/>
              </a:rPr>
              <a:t>ছন্দঃ</a:t>
            </a:r>
            <a:r>
              <a:rPr lang="bn-IN" sz="4800" dirty="0">
                <a:solidFill>
                  <a:srgbClr val="00B050"/>
                </a:solidFill>
                <a:latin typeface="Amar Bangla Normal" pitchFamily="2" charset="0"/>
              </a:rPr>
              <a:t> </a:t>
            </a:r>
            <a:r>
              <a:rPr lang="bn-IN" sz="4800" b="1" dirty="0">
                <a:solidFill>
                  <a:srgbClr val="FFFF00"/>
                </a:solidFill>
                <a:latin typeface="Amar Bangla Normal" pitchFamily="2" charset="0"/>
              </a:rPr>
              <a:t>স্বরবৃত্ত</a:t>
            </a:r>
            <a:r>
              <a:rPr lang="en-US" sz="4900" b="1" dirty="0" smtClean="0">
                <a:solidFill>
                  <a:srgbClr val="FFFF00"/>
                </a:solidFill>
                <a:latin typeface="Amar Bangla Normal" pitchFamily="2" charset="0"/>
              </a:rPr>
              <a:t/>
            </a:r>
            <a:br>
              <a:rPr lang="en-US" sz="4900" b="1" dirty="0" smtClean="0">
                <a:solidFill>
                  <a:srgbClr val="FFFF00"/>
                </a:solidFill>
                <a:latin typeface="Amar Bangla Normal" pitchFamily="2" charset="0"/>
              </a:rPr>
            </a:br>
            <a:r>
              <a:rPr lang="en-US" sz="4900" b="1" dirty="0" smtClean="0">
                <a:solidFill>
                  <a:srgbClr val="FF0000"/>
                </a:solidFill>
                <a:latin typeface="Amar Bangla Normal" pitchFamily="2" charset="0"/>
              </a:rPr>
              <a:t/>
            </a:r>
            <a:br>
              <a:rPr lang="en-US" sz="4900" b="1" dirty="0" smtClean="0">
                <a:solidFill>
                  <a:srgbClr val="FF0000"/>
                </a:solidFill>
                <a:latin typeface="Amar Bangla Normal" pitchFamily="2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858000" cy="3733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800" dirty="0" smtClean="0">
              <a:solidFill>
                <a:srgbClr val="00B050"/>
              </a:solidFill>
            </a:endParaRPr>
          </a:p>
          <a:p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Presented for </a:t>
            </a:r>
            <a:r>
              <a:rPr lang="en-US" sz="2800" dirty="0" smtClean="0">
                <a:solidFill>
                  <a:srgbClr val="00B0F0"/>
                </a:solidFill>
              </a:rPr>
              <a:t>BNGG (1</a:t>
            </a:r>
            <a:r>
              <a:rPr lang="en-US" sz="2800" baseline="30000" dirty="0" smtClean="0">
                <a:solidFill>
                  <a:srgbClr val="00B0F0"/>
                </a:solidFill>
              </a:rPr>
              <a:t>ST</a:t>
            </a:r>
            <a:r>
              <a:rPr lang="en-US" sz="2800" dirty="0" smtClean="0">
                <a:solidFill>
                  <a:srgbClr val="00B0F0"/>
                </a:solidFill>
              </a:rPr>
              <a:t> Sem)</a:t>
            </a:r>
            <a:endParaRPr lang="en-US" sz="2800" dirty="0">
              <a:solidFill>
                <a:srgbClr val="00B0F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 by </a:t>
            </a:r>
            <a:r>
              <a:rPr lang="en-US" sz="2800" dirty="0" smtClean="0">
                <a:solidFill>
                  <a:srgbClr val="FF0000"/>
                </a:solidFill>
              </a:rPr>
              <a:t>Dr. Biswajit Podder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Assistant Professor in Bengali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Asannagar MMT College</a:t>
            </a:r>
            <a:endParaRPr lang="en-US" sz="28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0000"/>
                </a:solidFill>
                <a:latin typeface="Amar Bangla Normal" pitchFamily="2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Amar Bangla Normal" pitchFamily="2" charset="0"/>
              </a:rPr>
            </a:br>
            <a:r>
              <a:rPr lang="bn-IN" sz="3100" dirty="0" smtClean="0">
                <a:solidFill>
                  <a:srgbClr val="FF0000"/>
                </a:solidFill>
                <a:latin typeface="Amar Bangla Normal" pitchFamily="2" charset="0"/>
              </a:rPr>
              <a:t>শ্রুতিমধুর </a:t>
            </a:r>
            <a:r>
              <a:rPr lang="bn-IN" sz="3100" dirty="0">
                <a:solidFill>
                  <a:srgbClr val="FF0000"/>
                </a:solidFill>
                <a:latin typeface="Amar Bangla Normal" pitchFamily="2" charset="0"/>
              </a:rPr>
              <a:t>শব্দের শিল্পময় বিন্যাস যা কানে জাগায় ধ্বনি সুষমা এবং চিত্তে জাগায় রস তাকে বলে ছন্দ। </a:t>
            </a:r>
            <a:r>
              <a:rPr lang="en-US" dirty="0">
                <a:solidFill>
                  <a:srgbClr val="FF0000"/>
                </a:solidFill>
                <a:latin typeface="Amar Bangla Normal" pitchFamily="2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Amar Bangla Normal" pitchFamily="2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rgbClr val="00B0F0"/>
              </a:solidFill>
              <a:latin typeface="Amar Bangla Normal" pitchFamily="2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  <a:latin typeface="Amar Bangla Normal" pitchFamily="2" charset="0"/>
              </a:rPr>
              <a:t>   </a:t>
            </a:r>
            <a:r>
              <a:rPr lang="bn-IN" dirty="0" smtClean="0">
                <a:solidFill>
                  <a:srgbClr val="00B0F0"/>
                </a:solidFill>
                <a:latin typeface="Amar Bangla Normal" pitchFamily="2" charset="0"/>
              </a:rPr>
              <a:t>ইহা </a:t>
            </a:r>
            <a:r>
              <a:rPr lang="bn-IN" dirty="0">
                <a:solidFill>
                  <a:srgbClr val="00B0F0"/>
                </a:solidFill>
                <a:latin typeface="Amar Bangla Normal" pitchFamily="2" charset="0"/>
              </a:rPr>
              <a:t>তিন প্রকারঃ- </a:t>
            </a:r>
            <a:endParaRPr lang="en-US" dirty="0" smtClean="0">
              <a:solidFill>
                <a:srgbClr val="00B0F0"/>
              </a:solidFill>
              <a:latin typeface="Amar Bangla Normal" pitchFamily="2" charset="0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Amar Bangla Normal" pitchFamily="2" charset="0"/>
            </a:endParaRPr>
          </a:p>
          <a:p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>১</a:t>
            </a:r>
            <a:r>
              <a:rPr lang="bn-IN" dirty="0">
                <a:solidFill>
                  <a:srgbClr val="00B050"/>
                </a:solidFill>
                <a:latin typeface="Amar Bangla Normal" pitchFamily="2" charset="0"/>
              </a:rPr>
              <a:t>) স্বরবৃত্ত/ শ্বাসাঘাত প্রধান/ দ</a:t>
            </a:r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>লবৃত্ত  </a:t>
            </a:r>
            <a:endParaRPr lang="en-US" dirty="0">
              <a:solidFill>
                <a:srgbClr val="00B050"/>
              </a:solidFill>
              <a:latin typeface="Amar Bangla Normal" pitchFamily="2" charset="0"/>
            </a:endParaRPr>
          </a:p>
          <a:p>
            <a:r>
              <a:rPr lang="bn-IN" dirty="0">
                <a:solidFill>
                  <a:srgbClr val="00B050"/>
                </a:solidFill>
                <a:latin typeface="Amar Bangla Normal" pitchFamily="2" charset="0"/>
              </a:rPr>
              <a:t>২) মাত্রাবৃত্ত/ কলাবৃত্ত/ ধ্বনি প্রধান</a:t>
            </a:r>
          </a:p>
          <a:p>
            <a:r>
              <a:rPr lang="bn-IN" dirty="0">
                <a:solidFill>
                  <a:srgbClr val="00B050"/>
                </a:solidFill>
              </a:rPr>
              <a:t>৩) অক্ষরবৃত্ত/ মিশ্রবৃত্ত/ তানপ্রধান </a:t>
            </a:r>
            <a:endParaRPr lang="en-US" dirty="0">
              <a:solidFill>
                <a:srgbClr val="00B05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  <a:t/>
            </a:r>
            <a:br>
              <a:rPr lang="bn-IN" dirty="0" smtClean="0">
                <a:solidFill>
                  <a:srgbClr val="00B050"/>
                </a:solidFill>
                <a:latin typeface="Amar Bangla Normal" pitchFamily="2" charset="0"/>
              </a:rPr>
            </a:br>
            <a:r>
              <a:rPr lang="bn-IN" dirty="0">
                <a:solidFill>
                  <a:srgbClr val="00B050"/>
                </a:solidFill>
                <a:latin typeface="Amar Bangla Normal" pitchFamily="2" charset="0"/>
              </a:rPr>
              <a:t/>
            </a:r>
            <a:br>
              <a:rPr lang="bn-IN" dirty="0">
                <a:solidFill>
                  <a:srgbClr val="00B050"/>
                </a:solidFill>
                <a:latin typeface="Amar Bangla Normal" pitchFamily="2" charset="0"/>
              </a:rPr>
            </a:br>
            <a:r>
              <a:rPr lang="bn-IN" dirty="0" smtClean="0">
                <a:solidFill>
                  <a:srgbClr val="FF0000"/>
                </a:solidFill>
                <a:latin typeface="Amar Bangla Normal" pitchFamily="2" charset="0"/>
              </a:rPr>
              <a:t>স্বরবৃত্ত</a:t>
            </a:r>
            <a:r>
              <a:rPr lang="bn-IN" dirty="0">
                <a:solidFill>
                  <a:srgbClr val="FF0000"/>
                </a:solidFill>
                <a:latin typeface="Amar Bangla Normal" pitchFamily="2" charset="0"/>
              </a:rPr>
              <a:t>/ শ্বাসাঘাত প্রধান/ দলবৃত্ত  </a:t>
            </a:r>
            <a:r>
              <a:rPr lang="en-US" dirty="0">
                <a:solidFill>
                  <a:srgbClr val="00B050"/>
                </a:solidFill>
                <a:latin typeface="Amar Bangla Normal" pitchFamily="2" charset="0"/>
              </a:rPr>
              <a:t/>
            </a:r>
            <a:br>
              <a:rPr lang="en-US" dirty="0">
                <a:solidFill>
                  <a:srgbClr val="00B050"/>
                </a:solidFill>
                <a:latin typeface="Amar Bangla Normal" pitchFamily="2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>
              <a:latin typeface="Amar Bangla Normal" pitchFamily="2" charset="0"/>
            </a:endParaRPr>
          </a:p>
          <a:p>
            <a:pPr>
              <a:buNone/>
            </a:pPr>
            <a:endParaRPr lang="en-US" dirty="0">
              <a:latin typeface="Amar Bangla Normal" pitchFamily="2" charset="0"/>
            </a:endParaRPr>
          </a:p>
          <a:p>
            <a:pPr algn="just"/>
            <a:r>
              <a:rPr lang="bn-IN" sz="2800" dirty="0" smtClean="0">
                <a:solidFill>
                  <a:srgbClr val="FFC000"/>
                </a:solidFill>
                <a:latin typeface="Amar Bangla Normal" pitchFamily="2" charset="0"/>
              </a:rPr>
              <a:t>পর্বের আদিতে শ্বাসাঘাত যুক্ত, দ্রুত লয়াশ্রিত সাধারণত চার মাত্রার পূর্ণ পর্বে গঠিত সুপ্রাচীন লৌকিক ছন্দ যেখানে মুক্ত ও রুদ্ধদল সব এক মাত্রার হয়।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bn-IN" sz="4800" dirty="0" smtClean="0">
                <a:latin typeface="Amar Bangla Normal" pitchFamily="2" charset="0"/>
              </a:rPr>
              <a:t>বৈশিষ্ট্যঃ-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>
              <a:latin typeface="Amar Bangla Normal" pitchFamily="2" charset="0"/>
            </a:endParaRPr>
          </a:p>
          <a:p>
            <a:pPr marL="514350" indent="-514350" algn="just">
              <a:buAutoNum type="arabicParenR"/>
            </a:pPr>
            <a:r>
              <a:rPr lang="bn-IN" sz="2800" dirty="0" smtClean="0"/>
              <a:t>পর্বের আদিতে বা কোনও বিশেষ অক্ষরে প্রবল </a:t>
            </a:r>
            <a:r>
              <a:rPr lang="bn-IN" sz="2800" dirty="0" smtClean="0">
                <a:solidFill>
                  <a:srgbClr val="FFFF00"/>
                </a:solidFill>
              </a:rPr>
              <a:t>শ্বাসাঘাত বা প্রস্বর </a:t>
            </a:r>
            <a:r>
              <a:rPr lang="bn-IN" sz="2800" dirty="0" smtClean="0"/>
              <a:t>পড়ে। যেমন- </a:t>
            </a:r>
          </a:p>
          <a:p>
            <a:pPr marL="0" indent="0" algn="just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  </a:t>
            </a:r>
            <a:r>
              <a:rPr lang="bn-IN" sz="2800" dirty="0" smtClean="0">
                <a:solidFill>
                  <a:srgbClr val="FF0000"/>
                </a:solidFill>
              </a:rPr>
              <a:t>বাঁ</a:t>
            </a:r>
            <a:r>
              <a:rPr lang="bn-IN" sz="2800" dirty="0" smtClean="0"/>
              <a:t>শ বাগানের /</a:t>
            </a:r>
            <a:r>
              <a:rPr lang="bn-IN" sz="2800" dirty="0" smtClean="0">
                <a:solidFill>
                  <a:srgbClr val="FF0000"/>
                </a:solidFill>
              </a:rPr>
              <a:t>মা</a:t>
            </a:r>
            <a:r>
              <a:rPr lang="bn-IN" sz="2800" dirty="0" smtClean="0"/>
              <a:t>থার উপর /</a:t>
            </a:r>
            <a:r>
              <a:rPr lang="bn-IN" sz="2800" dirty="0" smtClean="0">
                <a:solidFill>
                  <a:srgbClr val="FF0000"/>
                </a:solidFill>
              </a:rPr>
              <a:t>চাঁ</a:t>
            </a:r>
            <a:r>
              <a:rPr lang="bn-IN" sz="2800" dirty="0" smtClean="0"/>
              <a:t>দ উঠেছে/ </a:t>
            </a:r>
            <a:r>
              <a:rPr lang="bn-IN" sz="2800" dirty="0" smtClean="0">
                <a:solidFill>
                  <a:srgbClr val="FF0000"/>
                </a:solidFill>
              </a:rPr>
              <a:t>ঐ</a:t>
            </a:r>
            <a:r>
              <a:rPr lang="bn-IN" sz="2800" dirty="0" smtClean="0"/>
              <a:t> </a:t>
            </a:r>
          </a:p>
          <a:p>
            <a:pPr marL="0" indent="0" algn="just">
              <a:buNone/>
            </a:pPr>
            <a:r>
              <a:rPr lang="bn-IN" sz="2800" dirty="0"/>
              <a:t> </a:t>
            </a:r>
            <a:r>
              <a:rPr lang="bn-IN" sz="2800" dirty="0" smtClean="0"/>
              <a:t>        </a:t>
            </a:r>
            <a:r>
              <a:rPr lang="bn-IN" sz="2800" dirty="0" smtClean="0">
                <a:solidFill>
                  <a:srgbClr val="FF0000"/>
                </a:solidFill>
              </a:rPr>
              <a:t>মা</a:t>
            </a:r>
            <a:r>
              <a:rPr lang="bn-IN" sz="2800" dirty="0" smtClean="0"/>
              <a:t>গো আমার/ </a:t>
            </a:r>
            <a:r>
              <a:rPr lang="bn-IN" sz="2800" dirty="0" smtClean="0">
                <a:solidFill>
                  <a:srgbClr val="FF0000"/>
                </a:solidFill>
              </a:rPr>
              <a:t>শো</a:t>
            </a:r>
            <a:r>
              <a:rPr lang="bn-IN" sz="2800" dirty="0" smtClean="0"/>
              <a:t>লক বলা/ </a:t>
            </a:r>
            <a:r>
              <a:rPr lang="bn-IN" sz="2800" dirty="0" smtClean="0">
                <a:solidFill>
                  <a:srgbClr val="FF0000"/>
                </a:solidFill>
              </a:rPr>
              <a:t>কা</a:t>
            </a:r>
            <a:r>
              <a:rPr lang="bn-IN" sz="2800" dirty="0" smtClean="0"/>
              <a:t>জলা দিদি/ </a:t>
            </a:r>
            <a:r>
              <a:rPr lang="bn-IN" sz="2800" dirty="0" smtClean="0">
                <a:solidFill>
                  <a:srgbClr val="FF0000"/>
                </a:solidFill>
              </a:rPr>
              <a:t>কৈ</a:t>
            </a:r>
            <a:r>
              <a:rPr lang="bn-IN" sz="2800" dirty="0" smtClean="0"/>
              <a:t>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FF00"/>
                </a:solidFill>
              </a:rPr>
              <a:t>এখানে  প্রথম বাক্যে প্রতি পর্বের আদিতে ( </a:t>
            </a:r>
            <a:r>
              <a:rPr lang="bn-IN" sz="2800" dirty="0" smtClean="0">
                <a:solidFill>
                  <a:srgbClr val="FF0000"/>
                </a:solidFill>
              </a:rPr>
              <a:t>বাঁ , মা , চাঁ , ঐ-</a:t>
            </a:r>
            <a:r>
              <a:rPr lang="bn-IN" sz="2800" dirty="0" smtClean="0">
                <a:solidFill>
                  <a:srgbClr val="FFFF00"/>
                </a:solidFill>
              </a:rPr>
              <a:t>- এদের উপর )  শ্বাসাঘাত পড়েছে।   </a:t>
            </a:r>
          </a:p>
          <a:p>
            <a:pPr marL="0" indent="0" algn="just">
              <a:buNone/>
            </a:pPr>
            <a:r>
              <a:rPr lang="bn-IN" sz="2800" dirty="0" smtClean="0">
                <a:solidFill>
                  <a:srgbClr val="FFFF00"/>
                </a:solidFill>
              </a:rPr>
              <a:t>আর দ্বিতীয় বাক্যে প্রতি পর্বের আদিতে ( </a:t>
            </a:r>
            <a:r>
              <a:rPr lang="bn-IN" sz="2800" dirty="0" smtClean="0">
                <a:solidFill>
                  <a:srgbClr val="FF0000"/>
                </a:solidFill>
              </a:rPr>
              <a:t>মা , শো , কা , </a:t>
            </a:r>
            <a:r>
              <a:rPr lang="bn-IN" sz="2800" dirty="0">
                <a:solidFill>
                  <a:srgbClr val="FF0000"/>
                </a:solidFill>
              </a:rPr>
              <a:t>কৈ </a:t>
            </a:r>
            <a:r>
              <a:rPr lang="bn-IN" sz="2800" dirty="0" smtClean="0">
                <a:solidFill>
                  <a:srgbClr val="FFFF00"/>
                </a:solidFill>
              </a:rPr>
              <a:t>--এদের </a:t>
            </a:r>
            <a:r>
              <a:rPr lang="bn-IN" sz="2800" dirty="0">
                <a:solidFill>
                  <a:srgbClr val="FFFF00"/>
                </a:solidFill>
              </a:rPr>
              <a:t>উপর </a:t>
            </a:r>
            <a:r>
              <a:rPr lang="bn-IN" sz="2800" dirty="0" smtClean="0">
                <a:solidFill>
                  <a:srgbClr val="FFFF00"/>
                </a:solidFill>
              </a:rPr>
              <a:t>) শ্বাসাঘাত </a:t>
            </a:r>
            <a:r>
              <a:rPr lang="bn-IN" sz="2800" dirty="0">
                <a:solidFill>
                  <a:srgbClr val="FFFF00"/>
                </a:solidFill>
              </a:rPr>
              <a:t>পড়েছে। </a:t>
            </a:r>
            <a:r>
              <a:rPr lang="bn-IN" sz="2800" dirty="0" smtClean="0">
                <a:solidFill>
                  <a:srgbClr val="FFFF00"/>
                </a:solidFill>
              </a:rPr>
              <a:t> </a:t>
            </a:r>
            <a:endParaRPr lang="bn-IN" sz="2800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endParaRPr lang="bn-IN" sz="2800" dirty="0"/>
          </a:p>
          <a:p>
            <a:pPr marL="0" indent="0" algn="just">
              <a:buNone/>
            </a:pPr>
            <a:endParaRPr lang="en-US" sz="28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mar Bangla Normal" pitchFamily="2" charset="0"/>
            </a:endParaRPr>
          </a:p>
          <a:p>
            <a:pPr marL="0" indent="0" algn="just">
              <a:buNone/>
            </a:pPr>
            <a:r>
              <a:rPr lang="bn-IN" sz="2800" dirty="0" smtClean="0">
                <a:latin typeface="Amar Bangla Normal" pitchFamily="2" charset="0"/>
              </a:rPr>
              <a:t>২) দ্রুত লয়াশ্রিত (পর্বের আদিতে শ্বাসাঘাতের জন্য বাক্‌যন্ত্র ক্ষিপ্র হয়) ।</a:t>
            </a:r>
          </a:p>
          <a:p>
            <a:pPr marL="0" indent="0" algn="ctr"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রা</a:t>
            </a:r>
            <a:r>
              <a:rPr lang="bn-IN" sz="2800" dirty="0" smtClean="0"/>
              <a:t>ত পোহাল/ </a:t>
            </a:r>
            <a:r>
              <a:rPr lang="bn-IN" sz="2800" dirty="0" smtClean="0">
                <a:solidFill>
                  <a:srgbClr val="FF0000"/>
                </a:solidFill>
              </a:rPr>
              <a:t>ফ</a:t>
            </a:r>
            <a:r>
              <a:rPr lang="bn-IN" sz="2800" dirty="0" smtClean="0"/>
              <a:t>র্সা হল/ </a:t>
            </a:r>
            <a:r>
              <a:rPr lang="bn-IN" sz="2800" dirty="0" smtClean="0">
                <a:solidFill>
                  <a:srgbClr val="FF0000"/>
                </a:solidFill>
              </a:rPr>
              <a:t>ফু</a:t>
            </a:r>
            <a:r>
              <a:rPr lang="bn-IN" sz="2800" dirty="0" smtClean="0"/>
              <a:t>টল কত/ </a:t>
            </a:r>
            <a:r>
              <a:rPr lang="bn-IN" sz="2800" dirty="0" smtClean="0">
                <a:solidFill>
                  <a:srgbClr val="FF0000"/>
                </a:solidFill>
              </a:rPr>
              <a:t>ফু</a:t>
            </a:r>
            <a:r>
              <a:rPr lang="bn-IN" sz="2800" dirty="0" smtClean="0"/>
              <a:t>ল</a:t>
            </a:r>
          </a:p>
          <a:p>
            <a:pPr marL="0" indent="0" algn="ctr">
              <a:buNone/>
            </a:pPr>
            <a:r>
              <a:rPr lang="bn-IN" sz="2800" dirty="0"/>
              <a:t> </a:t>
            </a:r>
            <a:r>
              <a:rPr lang="bn-IN" sz="2800" dirty="0" smtClean="0"/>
              <a:t>  </a:t>
            </a:r>
            <a:r>
              <a:rPr lang="bn-IN" sz="2800" dirty="0" smtClean="0">
                <a:solidFill>
                  <a:srgbClr val="FF0000"/>
                </a:solidFill>
              </a:rPr>
              <a:t>কাঁ</a:t>
            </a:r>
            <a:r>
              <a:rPr lang="bn-IN" sz="2800" dirty="0" smtClean="0"/>
              <a:t>পিয়ে পাখা/  </a:t>
            </a:r>
            <a:r>
              <a:rPr lang="bn-IN" sz="2800" dirty="0" smtClean="0">
                <a:solidFill>
                  <a:srgbClr val="FF0000"/>
                </a:solidFill>
              </a:rPr>
              <a:t>নী</a:t>
            </a:r>
            <a:r>
              <a:rPr lang="bn-IN" sz="2800" dirty="0" smtClean="0"/>
              <a:t>ল পতাকা/ </a:t>
            </a:r>
            <a:r>
              <a:rPr lang="bn-IN" sz="2800" dirty="0" smtClean="0">
                <a:solidFill>
                  <a:srgbClr val="FF0000"/>
                </a:solidFill>
              </a:rPr>
              <a:t>জু</a:t>
            </a:r>
            <a:r>
              <a:rPr lang="bn-IN" sz="2800" dirty="0" smtClean="0"/>
              <a:t>টল অলি/</a:t>
            </a:r>
            <a:r>
              <a:rPr lang="bn-IN" sz="2800" dirty="0" smtClean="0">
                <a:solidFill>
                  <a:srgbClr val="FF0000"/>
                </a:solidFill>
              </a:rPr>
              <a:t>কু</a:t>
            </a:r>
            <a:r>
              <a:rPr lang="bn-IN" sz="2800" dirty="0" smtClean="0"/>
              <a:t>ল।</a:t>
            </a:r>
          </a:p>
          <a:p>
            <a:pPr marL="0" indent="0" algn="just">
              <a:buNone/>
            </a:pPr>
            <a:r>
              <a:rPr lang="bn-IN" sz="2800" dirty="0" smtClean="0"/>
              <a:t>এখানে প্রথম বাক্যে  রা , ফ , ফু , ফু – এদের উপর</a:t>
            </a:r>
            <a:r>
              <a:rPr lang="bn-IN" sz="2800" dirty="0">
                <a:latin typeface="Amar Bangla Normal" pitchFamily="2" charset="0"/>
              </a:rPr>
              <a:t> </a:t>
            </a:r>
            <a:r>
              <a:rPr lang="bn-IN" sz="2800" dirty="0" smtClean="0">
                <a:latin typeface="Amar Bangla Normal" pitchFamily="2" charset="0"/>
              </a:rPr>
              <a:t>শ্বাসাঘাত এবং দ্বিতীয় বাক্যে কাঁ , নী , জু , কু- এদের উপর শ্বাসাঘাত পড়ার জন্য লয় দ্রুত হয়েছে। </a:t>
            </a:r>
            <a:endParaRPr lang="en-US" sz="28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>
              <a:latin typeface="Amar Bangla Normal" pitchFamily="2" charset="0"/>
            </a:endParaRPr>
          </a:p>
          <a:p>
            <a:endParaRPr lang="en-US" dirty="0">
              <a:latin typeface="Amar Bangla Normal" pitchFamily="2" charset="0"/>
            </a:endParaRPr>
          </a:p>
          <a:p>
            <a:pPr marL="0" indent="0">
              <a:buNone/>
            </a:pPr>
            <a:r>
              <a:rPr lang="bn-IN" b="1" dirty="0">
                <a:latin typeface="Amar Bangla Normal" pitchFamily="2" charset="0"/>
              </a:rPr>
              <a:t> </a:t>
            </a:r>
            <a:r>
              <a:rPr lang="bn-IN" b="1" dirty="0" smtClean="0">
                <a:solidFill>
                  <a:srgbClr val="00B0F0"/>
                </a:solidFill>
                <a:latin typeface="Amar Bangla Normal" pitchFamily="2" charset="0"/>
              </a:rPr>
              <a:t>৩) মুক্ত ও রুদ্ধদল সব এক মাত্রার।</a:t>
            </a:r>
          </a:p>
          <a:p>
            <a:pPr marL="0" indent="0">
              <a:buNone/>
            </a:pPr>
            <a:r>
              <a:rPr lang="bn-IN" b="1" dirty="0" smtClean="0">
                <a:latin typeface="Amar Bangla Normal" pitchFamily="2" charset="0"/>
              </a:rPr>
              <a:t> </a:t>
            </a:r>
            <a:endParaRPr lang="en-US" b="1" dirty="0" smtClean="0">
              <a:latin typeface="Amar Bangla Normal" pitchFamily="2" charset="0"/>
            </a:endParaRPr>
          </a:p>
          <a:p>
            <a:pPr>
              <a:buNone/>
            </a:pPr>
            <a:r>
              <a:rPr lang="bn-IN" b="1" dirty="0">
                <a:latin typeface="Amar Bangla Normal" pitchFamily="2" charset="0"/>
              </a:rPr>
              <a:t> </a:t>
            </a:r>
            <a:r>
              <a:rPr lang="bn-IN" b="1" dirty="0" smtClean="0">
                <a:latin typeface="Amar Bangla Normal" pitchFamily="2" charset="0"/>
              </a:rPr>
              <a:t>   </a:t>
            </a:r>
            <a:r>
              <a:rPr lang="bn-IN" sz="2400" b="1" dirty="0" smtClean="0">
                <a:solidFill>
                  <a:srgbClr val="FFFF00"/>
                </a:solidFill>
                <a:latin typeface="Amar Bangla Normal" pitchFamily="2" charset="0"/>
              </a:rPr>
              <a:t>‘ যৌবনেরই /পরশমণি /করাও তবে/ স্পর্শ  </a:t>
            </a:r>
            <a:r>
              <a:rPr lang="bn-IN" sz="2400" b="1" dirty="0" smtClean="0">
                <a:solidFill>
                  <a:srgbClr val="FF0000"/>
                </a:solidFill>
                <a:latin typeface="Amar Bangla Normal" pitchFamily="2" charset="0"/>
              </a:rPr>
              <a:t>৪+৪+৪+২</a:t>
            </a:r>
            <a:r>
              <a:rPr lang="bn-IN" sz="2400" b="1" dirty="0" smtClean="0">
                <a:latin typeface="Amar Bangla Normal" pitchFamily="2" charset="0"/>
              </a:rPr>
              <a:t>    </a:t>
            </a:r>
          </a:p>
          <a:p>
            <a:pPr>
              <a:buNone/>
            </a:pPr>
            <a:r>
              <a:rPr lang="bn-IN" sz="2400" b="1" dirty="0">
                <a:solidFill>
                  <a:srgbClr val="FFFF00"/>
                </a:solidFill>
                <a:latin typeface="Amar Bangla Normal" pitchFamily="2" charset="0"/>
              </a:rPr>
              <a:t> </a:t>
            </a:r>
            <a:r>
              <a:rPr lang="bn-IN" sz="2400" b="1" dirty="0" smtClean="0">
                <a:solidFill>
                  <a:srgbClr val="FFFF00"/>
                </a:solidFill>
                <a:latin typeface="Amar Bangla Normal" pitchFamily="2" charset="0"/>
              </a:rPr>
              <a:t>     দীপক তানে /উঠুক ধ্বনি /দীপ্ত প্রাণের /হর্ষ’। </a:t>
            </a:r>
            <a:r>
              <a:rPr lang="bn-IN" sz="2400" b="1" dirty="0" smtClean="0">
                <a:solidFill>
                  <a:srgbClr val="FF0000"/>
                </a:solidFill>
                <a:latin typeface="Amar Bangla Normal" pitchFamily="2" charset="0"/>
              </a:rPr>
              <a:t>৪+৪+৪+২ </a:t>
            </a:r>
            <a:r>
              <a:rPr lang="bn-IN" sz="2400" b="1" dirty="0" smtClean="0">
                <a:latin typeface="Amar Bangla Normal" pitchFamily="2" charset="0"/>
              </a:rPr>
              <a:t>  </a:t>
            </a:r>
            <a:endParaRPr lang="en-US" sz="2400" b="1" dirty="0">
              <a:latin typeface="Amar Bangla Normal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bn-IN" sz="2800" dirty="0" smtClean="0">
                <a:solidFill>
                  <a:srgbClr val="00B050"/>
                </a:solidFill>
                <a:latin typeface="Amar Bangla Normal" pitchFamily="2" charset="0"/>
              </a:rPr>
              <a:t>৪) সাধারণত চার মাত্রার পূর্ণ পর্ব বর্তমান। </a:t>
            </a:r>
          </a:p>
          <a:p>
            <a:pPr marL="0" indent="0">
              <a:buNone/>
            </a:pPr>
            <a:endParaRPr lang="en-US" dirty="0">
              <a:latin typeface="Amar Bangla Normal" pitchFamily="2" charset="0"/>
            </a:endParaRPr>
          </a:p>
          <a:p>
            <a:pPr>
              <a:buNone/>
            </a:pPr>
            <a:r>
              <a:rPr lang="bn-IN" sz="2400" dirty="0" smtClean="0">
                <a:latin typeface="Amar Bangla Normal" pitchFamily="2" charset="0"/>
              </a:rPr>
              <a:t> </a:t>
            </a:r>
            <a:r>
              <a:rPr lang="bn-IN" sz="2400" dirty="0" smtClean="0">
                <a:solidFill>
                  <a:srgbClr val="FF0000"/>
                </a:solidFill>
                <a:latin typeface="Amar Bangla Normal" pitchFamily="2" charset="0"/>
              </a:rPr>
              <a:t>‘কেমন করে/ বীর ডুবুরি/ সিন্ধু সেচে/ মুক্তা আনে  </a:t>
            </a: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৪+৪+৪+৪ </a:t>
            </a:r>
          </a:p>
          <a:p>
            <a:pPr>
              <a:buNone/>
            </a:pPr>
            <a:r>
              <a:rPr lang="bn-IN" sz="2400" dirty="0" smtClean="0">
                <a:solidFill>
                  <a:srgbClr val="FF0000"/>
                </a:solidFill>
                <a:latin typeface="Amar Bangla Normal" pitchFamily="2" charset="0"/>
              </a:rPr>
              <a:t>  কেমন করে/ দুঃসাহসি/ চলছে উড়ে/ স্বর্গ পানে’। </a:t>
            </a: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৪+৪+৪+৪</a:t>
            </a:r>
          </a:p>
          <a:p>
            <a:pPr>
              <a:buNone/>
            </a:pPr>
            <a:r>
              <a:rPr lang="bn-IN" sz="2400" dirty="0" smtClean="0">
                <a:latin typeface="Amar Bangla Normal" pitchFamily="2" charset="0"/>
              </a:rPr>
              <a:t> </a:t>
            </a:r>
            <a:endParaRPr lang="en-US" sz="2400" dirty="0">
              <a:latin typeface="Amar Bangla Normal" pitchFamily="2" charset="0"/>
            </a:endParaRPr>
          </a:p>
          <a:p>
            <a:pPr>
              <a:buNone/>
            </a:pPr>
            <a:r>
              <a:rPr lang="en-US" dirty="0" smtClean="0">
                <a:latin typeface="Amar Bangla Normal" pitchFamily="2" charset="0"/>
              </a:rPr>
              <a:t>	</a:t>
            </a:r>
            <a:r>
              <a:rPr lang="bn-IN" sz="2400" dirty="0" smtClean="0">
                <a:latin typeface="Amar Bangla Normal" pitchFamily="2" charset="0"/>
              </a:rPr>
              <a:t>তবে ৩/৫ মাত্রার পূর্ণপর্বের ব্যতিক্রমী মাত্রাও রয়েছেঃ- </a:t>
            </a:r>
          </a:p>
          <a:p>
            <a:pPr>
              <a:buNone/>
            </a:pPr>
            <a:endParaRPr lang="bn-IN" sz="2400" dirty="0" smtClean="0">
              <a:latin typeface="Amar Bangla Normal" pitchFamily="2" charset="0"/>
            </a:endParaRPr>
          </a:p>
          <a:p>
            <a:pPr marL="0" indent="0">
              <a:buNone/>
            </a:pPr>
            <a:r>
              <a:rPr lang="bn-IN" sz="2400" dirty="0" smtClean="0">
                <a:solidFill>
                  <a:srgbClr val="0070C0"/>
                </a:solidFill>
                <a:latin typeface="Amar Bangla Normal" pitchFamily="2" charset="0"/>
              </a:rPr>
              <a:t>১) শিব ঠাকুরের/ বিয়ে হলো/ তিন কন্যে/ দান। </a:t>
            </a: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৪+৪+৩+১</a:t>
            </a:r>
            <a:r>
              <a:rPr lang="bn-IN" sz="2400" dirty="0" smtClean="0">
                <a:latin typeface="Amar Bangla Normal" pitchFamily="2" charset="0"/>
              </a:rPr>
              <a:t> </a:t>
            </a:r>
          </a:p>
          <a:p>
            <a:pPr marL="0" indent="0">
              <a:buNone/>
            </a:pPr>
            <a:r>
              <a:rPr lang="bn-IN" sz="2400" dirty="0" smtClean="0">
                <a:solidFill>
                  <a:srgbClr val="002060"/>
                </a:solidFill>
                <a:latin typeface="Amar Bangla Normal" pitchFamily="2" charset="0"/>
              </a:rPr>
              <a:t>২) ছেলে ঘুমালো/ পাড়া জুড়ালো/ বর্গী এলো/ দেশে। </a:t>
            </a:r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৫+৫+৪+২</a:t>
            </a:r>
            <a:r>
              <a:rPr lang="bn-IN" sz="2400" dirty="0" smtClean="0">
                <a:latin typeface="Amar Bangla Normal" pitchFamily="2" charset="0"/>
              </a:rPr>
              <a:t>  </a:t>
            </a:r>
            <a:endParaRPr lang="en-US" sz="2400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dirty="0">
                <a:solidFill>
                  <a:srgbClr val="FF0000"/>
                </a:solidFill>
              </a:rPr>
              <a:t>৫) প্রধানত ছড়ার </a:t>
            </a:r>
            <a:r>
              <a:rPr lang="bn-IN" dirty="0" smtClean="0">
                <a:solidFill>
                  <a:srgbClr val="FF0000"/>
                </a:solidFill>
              </a:rPr>
              <a:t>ছন্দ এটি। </a:t>
            </a:r>
            <a:r>
              <a:rPr lang="bn-IN" dirty="0">
                <a:solidFill>
                  <a:srgbClr val="FF0000"/>
                </a:solidFill>
              </a:rPr>
              <a:t/>
            </a:r>
            <a:br>
              <a:rPr lang="bn-IN" dirty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n-IN" dirty="0"/>
          </a:p>
          <a:p>
            <a:r>
              <a:rPr lang="bn-IN" dirty="0" smtClean="0">
                <a:solidFill>
                  <a:srgbClr val="00B050"/>
                </a:solidFill>
              </a:rPr>
              <a:t>ভাদু</a:t>
            </a:r>
          </a:p>
          <a:p>
            <a:r>
              <a:rPr lang="bn-IN" dirty="0" smtClean="0">
                <a:solidFill>
                  <a:srgbClr val="00B050"/>
                </a:solidFill>
              </a:rPr>
              <a:t>টুসু</a:t>
            </a:r>
          </a:p>
          <a:p>
            <a:r>
              <a:rPr lang="bn-IN" dirty="0" smtClean="0">
                <a:solidFill>
                  <a:srgbClr val="00B050"/>
                </a:solidFill>
              </a:rPr>
              <a:t>পূর্ববঙ্গ গীতিকা ইত্যাদি এই ছন্দে রচিত। </a:t>
            </a:r>
            <a:endParaRPr lang="en-IN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9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bn-IN" dirty="0" smtClean="0">
              <a:latin typeface="Amar Bangla Normal" pitchFamily="2" charset="0"/>
            </a:endParaRPr>
          </a:p>
          <a:p>
            <a:pPr>
              <a:buNone/>
            </a:pPr>
            <a:endParaRPr lang="bn-IN" dirty="0">
              <a:latin typeface="Amar Bangla Normal" pitchFamily="2" charset="0"/>
            </a:endParaRPr>
          </a:p>
          <a:p>
            <a:pPr>
              <a:buNone/>
            </a:pPr>
            <a:endParaRPr lang="bn-IN" dirty="0" smtClean="0">
              <a:latin typeface="Amar Bangla Normal" pitchFamily="2" charset="0"/>
            </a:endParaRPr>
          </a:p>
          <a:p>
            <a:pPr algn="ctr">
              <a:buNone/>
            </a:pPr>
            <a:r>
              <a:rPr lang="bn-IN" sz="8000" dirty="0" smtClean="0">
                <a:latin typeface="Amar Bangla Normal" pitchFamily="2" charset="0"/>
              </a:rPr>
              <a:t>ধন্যবাদ</a:t>
            </a:r>
            <a:endParaRPr lang="en-US" sz="59500" dirty="0" smtClean="0">
              <a:solidFill>
                <a:srgbClr val="FF0000"/>
              </a:solidFill>
              <a:latin typeface="Amar Bangla Normal" pitchFamily="2" charset="0"/>
            </a:endParaRPr>
          </a:p>
          <a:p>
            <a:pPr>
              <a:buNone/>
            </a:pPr>
            <a:r>
              <a:rPr lang="en-US" dirty="0" smtClean="0">
                <a:latin typeface="Amar Bangla Normal" pitchFamily="2" charset="0"/>
              </a:rPr>
              <a:t>			</a:t>
            </a:r>
          </a:p>
          <a:p>
            <a:pPr>
              <a:buNone/>
            </a:pPr>
            <a:r>
              <a:rPr lang="en-US" dirty="0" smtClean="0">
                <a:latin typeface="Amar Bangla Normal" pitchFamily="2" charset="0"/>
              </a:rPr>
              <a:t>                </a:t>
            </a:r>
          </a:p>
          <a:p>
            <a:pPr>
              <a:buNone/>
            </a:pPr>
            <a:endParaRPr lang="en-US" dirty="0" smtClean="0">
              <a:latin typeface="Amar Bangla Normal" pitchFamily="2" charset="0"/>
            </a:endParaRPr>
          </a:p>
          <a:p>
            <a:pPr>
              <a:buNone/>
            </a:pPr>
            <a:endParaRPr lang="en-US" dirty="0">
              <a:latin typeface="Amar Bangla Normal" pitchFamily="2" charset="0"/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  <a:latin typeface="Amar Bangla Normal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126</TotalTime>
  <Words>305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ছন্দঃ স্বরবৃত্ত  </vt:lpstr>
      <vt:lpstr> শ্রুতিমধুর শব্দের শিল্পময় বিন্যাস যা কানে জাগায় ধ্বনি সুষমা এবং চিত্তে জাগায় রস তাকে বলে ছন্দ।  </vt:lpstr>
      <vt:lpstr>  স্বরবৃত্ত/ শ্বাসাঘাত প্রধান/ দলবৃত্ত    </vt:lpstr>
      <vt:lpstr> বৈশিষ্ট্যঃ-  </vt:lpstr>
      <vt:lpstr>PowerPoint Presentation</vt:lpstr>
      <vt:lpstr>PowerPoint Presentation</vt:lpstr>
      <vt:lpstr>PowerPoint Presentation</vt:lpstr>
      <vt:lpstr>৫) প্রধানত ছড়ার ছন্দ এটি। 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R¾c :</dc:title>
  <dc:creator>dr biswajit</dc:creator>
  <cp:lastModifiedBy>Hena Biswas</cp:lastModifiedBy>
  <cp:revision>58</cp:revision>
  <dcterms:created xsi:type="dcterms:W3CDTF">2017-03-29T16:15:12Z</dcterms:created>
  <dcterms:modified xsi:type="dcterms:W3CDTF">2021-04-24T08:26:06Z</dcterms:modified>
</cp:coreProperties>
</file>